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notesMasterIdLst>
    <p:notesMasterId r:id="rId8"/>
  </p:notesMasterIdLst>
  <p:sldIdLst>
    <p:sldId id="257" r:id="rId2"/>
    <p:sldId id="281" r:id="rId3"/>
    <p:sldId id="285" r:id="rId4"/>
    <p:sldId id="289" r:id="rId5"/>
    <p:sldId id="287" r:id="rId6"/>
    <p:sldId id="286" r:id="rId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A"/>
    <a:srgbClr val="0039AC"/>
    <a:srgbClr val="366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0664" autoAdjust="0"/>
  </p:normalViewPr>
  <p:slideViewPr>
    <p:cSldViewPr snapToGrid="0">
      <p:cViewPr varScale="1">
        <p:scale>
          <a:sx n="121" d="100"/>
          <a:sy n="121" d="100"/>
        </p:scale>
        <p:origin x="20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usz Kajdaniuk" userId="5e564614dfc2f5ac" providerId="LiveId" clId="{64265648-9532-4BF1-B9AB-B2B4E8EA1AC1}"/>
    <pc:docChg chg="delSld">
      <pc:chgData name="Dariusz Kajdaniuk" userId="5e564614dfc2f5ac" providerId="LiveId" clId="{64265648-9532-4BF1-B9AB-B2B4E8EA1AC1}" dt="2023-10-09T13:14:27.734" v="4" actId="2696"/>
      <pc:docMkLst>
        <pc:docMk/>
      </pc:docMkLst>
      <pc:sldChg chg="del">
        <pc:chgData name="Dariusz Kajdaniuk" userId="5e564614dfc2f5ac" providerId="LiveId" clId="{64265648-9532-4BF1-B9AB-B2B4E8EA1AC1}" dt="2023-10-09T13:14:27.734" v="4" actId="2696"/>
        <pc:sldMkLst>
          <pc:docMk/>
          <pc:sldMk cId="2243360736" sldId="277"/>
        </pc:sldMkLst>
      </pc:sldChg>
      <pc:sldChg chg="del">
        <pc:chgData name="Dariusz Kajdaniuk" userId="5e564614dfc2f5ac" providerId="LiveId" clId="{64265648-9532-4BF1-B9AB-B2B4E8EA1AC1}" dt="2023-10-09T13:13:28.724" v="0" actId="2696"/>
        <pc:sldMkLst>
          <pc:docMk/>
          <pc:sldMk cId="794245429" sldId="280"/>
        </pc:sldMkLst>
      </pc:sldChg>
      <pc:sldChg chg="del">
        <pc:chgData name="Dariusz Kajdaniuk" userId="5e564614dfc2f5ac" providerId="LiveId" clId="{64265648-9532-4BF1-B9AB-B2B4E8EA1AC1}" dt="2023-10-09T13:14:04.203" v="2" actId="2696"/>
        <pc:sldMkLst>
          <pc:docMk/>
          <pc:sldMk cId="3578098820" sldId="282"/>
        </pc:sldMkLst>
      </pc:sldChg>
      <pc:sldChg chg="del">
        <pc:chgData name="Dariusz Kajdaniuk" userId="5e564614dfc2f5ac" providerId="LiveId" clId="{64265648-9532-4BF1-B9AB-B2B4E8EA1AC1}" dt="2023-10-09T13:14:07.516" v="3" actId="2696"/>
        <pc:sldMkLst>
          <pc:docMk/>
          <pc:sldMk cId="3949805202" sldId="283"/>
        </pc:sldMkLst>
      </pc:sldChg>
      <pc:sldChg chg="del">
        <pc:chgData name="Dariusz Kajdaniuk" userId="5e564614dfc2f5ac" providerId="LiveId" clId="{64265648-9532-4BF1-B9AB-B2B4E8EA1AC1}" dt="2023-10-09T13:14:01.143" v="1" actId="2696"/>
        <pc:sldMkLst>
          <pc:docMk/>
          <pc:sldMk cId="81257417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latin typeface="Arial"/>
              </a:rPr>
              <a:t>Kliknij, aby przesunąć slajd</a:t>
            </a: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10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latin typeface="Times New Roman"/>
              </a:rPr>
              <a:t>&lt;główka&gt;</a:t>
            </a:r>
          </a:p>
        </p:txBody>
      </p:sp>
      <p:sp>
        <p:nvSpPr>
          <p:cNvPr id="10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10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10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6C56446-CAFD-4030-901C-615412AC5DC1}" type="slidenum">
              <a:rPr lang="pl-PL" sz="1400" b="0" strike="noStrike" spc="-1">
                <a:latin typeface="Times New Roman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Gdybym miał powiedzieć o Teresie tylko kilka zdań, to powiedziałbym, że była niezwykle barwną osobowością, która z jednej strony z pasja wykonywała swój zawód lekarza i profesora medycyny, a z drugiej, potrafiła zauważać piękno świata w jego różnych przejawach, i z radością dzielić się tym z innymi…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6C56446-CAFD-4030-901C-615412AC5DC1}" type="slidenum">
              <a:rPr lang="pl-PL" sz="1400" b="0" strike="noStrike" spc="-1" smtClean="0">
                <a:latin typeface="Times New Roman"/>
              </a:rPr>
              <a:t>1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3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Współpraca z </a:t>
            </a:r>
            <a:r>
              <a:rPr lang="pl-PL" dirty="0" err="1"/>
              <a:t>prof.Gotoda</a:t>
            </a:r>
            <a:r>
              <a:rPr lang="pl-PL" dirty="0"/>
              <a:t> jest znakomitym przykładem jej determinacji w dążeniu do wprowadzania w Polsce najnowocześniejszych metod diagnostycznych i leczniczych.</a:t>
            </a:r>
          </a:p>
          <a:p>
            <a:r>
              <a:rPr lang="pl-PL" dirty="0"/>
              <a:t>Nie ustawała w promowaniu tych metod, organizowaniu edukacji polskich lekarzy w nowoczesnych technikach, ale i w swoich badaniach często budowała na rezultatach badań naukowców z Japonii. Darzyła ich ogromnych szacunkiem za niespotykana dokładność, wnikliwość obserwacji i rzetelność w pracy…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6C56446-CAFD-4030-901C-615412AC5DC1}" type="slidenum">
              <a:rPr lang="pl-PL" sz="1400" b="0" strike="noStrike" spc="-1" smtClean="0">
                <a:latin typeface="Times New Roman"/>
              </a:rPr>
              <a:t>2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573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Jak powiedział mąż </a:t>
            </a:r>
            <a:r>
              <a:rPr lang="pl-PL" dirty="0" err="1"/>
              <a:t>prof.Starzyńskiej</a:t>
            </a:r>
            <a:r>
              <a:rPr lang="pl-PL" dirty="0"/>
              <a:t> : „ Teresa pokazała mi Piękno tego Świata w różnych jego przejawach, pokazała Przyjaźń, ale i zademonstrowała pasję do</a:t>
            </a:r>
            <a:r>
              <a:rPr lang="pl-PL" i="1" dirty="0"/>
              <a:t> </a:t>
            </a:r>
            <a:r>
              <a:rPr lang="pl-PL" dirty="0" err="1"/>
              <a:t>medycyny</a:t>
            </a:r>
            <a:r>
              <a:rPr lang="pl-PL" i="1" dirty="0" err="1"/>
              <a:t>par</a:t>
            </a:r>
            <a:r>
              <a:rPr lang="pl-PL" i="1" dirty="0"/>
              <a:t> excellence</a:t>
            </a:r>
            <a:r>
              <a:rPr lang="pl-PL" dirty="0"/>
              <a:t>, jako sztuki leczenia chorych, Stąd głęboko wierzę…..</a:t>
            </a:r>
            <a:r>
              <a:rPr lang="pl-PL" dirty="0" err="1"/>
              <a:t>itd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6C56446-CAFD-4030-901C-615412AC5DC1}" type="slidenum">
              <a:rPr lang="pl-PL" sz="1400" b="0" strike="noStrike" spc="-1" smtClean="0">
                <a:latin typeface="Times New Roman"/>
              </a:rPr>
              <a:t>3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237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obraz Mikołaja Obryckiego, który z dużą energia i swadą namalował „znak firmowy” </a:t>
            </a:r>
            <a:r>
              <a:rPr lang="pl-PL" dirty="0" err="1"/>
              <a:t>PTEj</a:t>
            </a:r>
            <a:r>
              <a:rPr lang="pl-PL" dirty="0"/>
              <a:t>, i to właśnie Teresa go zauważyła i pomyślała o nas…………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6C56446-CAFD-4030-901C-615412AC5DC1}" type="slidenum">
              <a:rPr lang="pl-PL" sz="1400" b="0" strike="noStrike" spc="-1" smtClean="0">
                <a:latin typeface="Times New Roman"/>
              </a:rPr>
              <a:t>6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91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9446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6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7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6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63594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5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7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1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7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3579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266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685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ytuł 1"/>
          <p:cNvSpPr/>
          <p:nvPr/>
        </p:nvSpPr>
        <p:spPr>
          <a:xfrm>
            <a:off x="858209" y="263137"/>
            <a:ext cx="8285791" cy="42735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4000"/>
          </a:bodyPr>
          <a:lstStyle/>
          <a:p>
            <a:pPr algn="ctr">
              <a:lnSpc>
                <a:spcPct val="100000"/>
              </a:lnSpc>
            </a:pPr>
            <a:r>
              <a:rPr lang="pl-PL" sz="5700" b="1" strike="noStrike" cap="small" spc="-1" dirty="0">
                <a:solidFill>
                  <a:srgbClr val="00339A"/>
                </a:solidFill>
                <a:latin typeface="Archivo Narrow" panose="02000000000000000000" pitchFamily="2" charset="-18"/>
              </a:rPr>
              <a:t>wspomnienie</a:t>
            </a:r>
            <a:endParaRPr lang="pl-PL" sz="2600" b="1" strike="noStrike" cap="small" spc="-1" dirty="0">
              <a:solidFill>
                <a:srgbClr val="00339A"/>
              </a:solidFill>
              <a:latin typeface="Archivo Narrow" panose="02000000000000000000" pitchFamily="2" charset="-18"/>
            </a:endParaRPr>
          </a:p>
          <a:p>
            <a:pPr algn="ctr">
              <a:lnSpc>
                <a:spcPct val="100000"/>
              </a:lnSpc>
            </a:pPr>
            <a:r>
              <a:rPr lang="pl-PL" sz="4300" b="1" strike="noStrike" cap="small" spc="-1" dirty="0">
                <a:solidFill>
                  <a:srgbClr val="00339A"/>
                </a:solidFill>
                <a:latin typeface="Archivo Narrow" panose="02000000000000000000" pitchFamily="2" charset="-18"/>
              </a:rPr>
              <a:t>prof. dr hab. n. med. </a:t>
            </a:r>
          </a:p>
          <a:p>
            <a:pPr algn="ctr">
              <a:lnSpc>
                <a:spcPct val="100000"/>
              </a:lnSpc>
            </a:pPr>
            <a:r>
              <a:rPr lang="pl-PL" sz="4300" b="1" strike="noStrike" cap="small" spc="-1" dirty="0">
                <a:solidFill>
                  <a:srgbClr val="00339A"/>
                </a:solidFill>
                <a:latin typeface="Archivo Narrow" panose="02000000000000000000" pitchFamily="2" charset="-18"/>
              </a:rPr>
              <a:t>Teresa  </a:t>
            </a:r>
            <a:r>
              <a:rPr lang="pl-PL" sz="4300" b="1" strike="noStrike" cap="small" spc="-1" dirty="0" err="1">
                <a:solidFill>
                  <a:srgbClr val="00339A"/>
                </a:solidFill>
                <a:latin typeface="Archivo Narrow" panose="02000000000000000000" pitchFamily="2" charset="-18"/>
              </a:rPr>
              <a:t>starzyńska</a:t>
            </a:r>
            <a:endParaRPr lang="pl-PL" sz="4300" b="1" strike="noStrike" cap="small" spc="-1" dirty="0">
              <a:solidFill>
                <a:srgbClr val="00339A"/>
              </a:solidFill>
              <a:latin typeface="Archivo Narrow" panose="02000000000000000000" pitchFamily="2" charset="-18"/>
            </a:endParaRPr>
          </a:p>
          <a:p>
            <a:pPr algn="ctr">
              <a:lnSpc>
                <a:spcPct val="100000"/>
              </a:lnSpc>
            </a:pPr>
            <a:endParaRPr lang="pl-PL" sz="3000" b="1" i="1" cap="small" spc="-1" dirty="0">
              <a:solidFill>
                <a:schemeClr val="tx1">
                  <a:lumMod val="95000"/>
                  <a:lumOff val="5000"/>
                </a:schemeClr>
              </a:solidFill>
              <a:latin typeface="Archivo Narrow" panose="02000000000000000000" pitchFamily="2" charset="-18"/>
            </a:endParaRPr>
          </a:p>
          <a:p>
            <a:pPr algn="ctr">
              <a:lnSpc>
                <a:spcPct val="100000"/>
              </a:lnSpc>
            </a:pPr>
            <a:r>
              <a:rPr lang="pl-PL" sz="3000" b="1" i="1" cap="small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Archivo Narrow" panose="02000000000000000000" pitchFamily="2" charset="-18"/>
              </a:rPr>
              <a:t>1952r. – 2022r.</a:t>
            </a:r>
          </a:p>
          <a:p>
            <a:pPr algn="ctr">
              <a:lnSpc>
                <a:spcPct val="100000"/>
              </a:lnSpc>
            </a:pPr>
            <a:endParaRPr lang="pl-PL" sz="3000" b="1" i="1" cap="small" spc="-1" dirty="0">
              <a:solidFill>
                <a:schemeClr val="tx1">
                  <a:lumMod val="95000"/>
                  <a:lumOff val="5000"/>
                </a:schemeClr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</a:pPr>
            <a:endParaRPr lang="pl-PL" sz="3000" b="1" i="1" strike="noStrike" cap="small" spc="-1" dirty="0">
              <a:solidFill>
                <a:schemeClr val="tx1">
                  <a:lumMod val="95000"/>
                  <a:lumOff val="5000"/>
                </a:schemeClr>
              </a:solidFill>
              <a:latin typeface="Century Schoolbook"/>
            </a:endParaRPr>
          </a:p>
          <a:p>
            <a:pPr algn="ctr">
              <a:lnSpc>
                <a:spcPct val="100000"/>
              </a:lnSpc>
            </a:pPr>
            <a:endParaRPr lang="pl-PL" sz="3000" b="0" strike="noStrike" spc="-1" dirty="0">
              <a:latin typeface="Arial"/>
            </a:endParaRPr>
          </a:p>
        </p:txBody>
      </p:sp>
      <p:sp>
        <p:nvSpPr>
          <p:cNvPr id="114" name="Symbol zastępczy zawartości 2"/>
          <p:cNvSpPr/>
          <p:nvPr/>
        </p:nvSpPr>
        <p:spPr>
          <a:xfrm>
            <a:off x="370775" y="1951292"/>
            <a:ext cx="8136360" cy="446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3600" algn="ctr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endParaRPr lang="pl-PL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endParaRPr lang="pl-PL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endParaRPr lang="pl-PL" sz="2000" b="0" strike="noStrike" spc="-1" dirty="0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C24CAF-A8A4-5C25-6E7A-B245DFF7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25" y="2618634"/>
            <a:ext cx="2686930" cy="41921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81F3889-A9A2-9CA1-0459-4139FCB88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06" y="3810001"/>
            <a:ext cx="2486024" cy="30479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EA4FF9C-8B48-5F67-57E8-3BD463E18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5" y="3762744"/>
            <a:ext cx="2443162" cy="304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AE69F2F-132E-4292-14BE-4036A75FD968}"/>
              </a:ext>
            </a:extLst>
          </p:cNvPr>
          <p:cNvSpPr txBox="1"/>
          <p:nvPr/>
        </p:nvSpPr>
        <p:spPr>
          <a:xfrm>
            <a:off x="655107" y="3835245"/>
            <a:ext cx="8216746" cy="2942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900" b="1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Współpraca z prof. Takuji Gotoda </a:t>
            </a:r>
            <a:r>
              <a:rPr lang="pl-PL" sz="1900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(Uniwersytet </a:t>
            </a:r>
            <a:r>
              <a:rPr lang="pl-PL" sz="1900" kern="150" dirty="0" err="1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Medyczny,Tokio,Japonia</a:t>
            </a:r>
            <a:r>
              <a:rPr lang="pl-PL" sz="1900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)-2006 </a:t>
            </a:r>
            <a:r>
              <a:rPr lang="pl-PL" sz="1900" b="1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Promocja w Polsce idei wczesnej diagnostyki i endoskopowego leczenia raka żołądka</a:t>
            </a:r>
          </a:p>
          <a:p>
            <a:pPr marL="342900" indent="-342900">
              <a:lnSpc>
                <a:spcPct val="115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900" b="1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Wykłady, warsztaty i pokazy endoskopowe prof. Takuji Gotoda</a:t>
            </a:r>
            <a:r>
              <a:rPr lang="pl-PL" sz="1900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, </a:t>
            </a:r>
            <a:r>
              <a:rPr lang="pl-PL" sz="1900" b="1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po raz pierwszy w Polsce</a:t>
            </a:r>
            <a:r>
              <a:rPr lang="pl-PL" sz="1900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, światowej rangi ekspert z zakresu endoskopowej terapii nowotworów przewodu pokarmowego </a:t>
            </a:r>
            <a:r>
              <a:rPr lang="pl-PL" sz="1900" b="1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w Szczecinie, Warszawie i Krakowie</a:t>
            </a:r>
            <a:r>
              <a:rPr lang="pl-PL" sz="1900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, </a:t>
            </a:r>
            <a:endParaRPr lang="pl-PL" sz="1900" kern="150" dirty="0">
              <a:solidFill>
                <a:srgbClr val="202122"/>
              </a:solidFill>
              <a:effectLst/>
              <a:latin typeface="Archivo Narrow" panose="02000000000000000000" pitchFamily="2" charset="-18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900" b="1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Szkolenia z zakresu endoskopii dla lekarzy Kliniki Gastroenterologii PUM </a:t>
            </a:r>
            <a:r>
              <a:rPr lang="pl-PL" sz="1900" kern="150" dirty="0">
                <a:solidFill>
                  <a:srgbClr val="202122"/>
                </a:solidFill>
                <a:latin typeface="Archivo Narrow" panose="02000000000000000000" pitchFamily="2" charset="-18"/>
                <a:ea typeface="NSimSun" panose="02010609030101010101" pitchFamily="49" charset="-122"/>
                <a:cs typeface="Arial" panose="020B0604020202020204" pitchFamily="34" charset="0"/>
              </a:rPr>
              <a:t>indywidualne i zespołowe prowadzone przez specjalistów z Japonii.</a:t>
            </a:r>
            <a:endParaRPr lang="pl-PL" sz="1900" kern="150" dirty="0">
              <a:effectLst/>
              <a:latin typeface="Archivo Narrow" panose="02000000000000000000" pitchFamily="2" charset="-18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7ACB4F06-1168-BE67-5983-2709E9914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80" y="398563"/>
            <a:ext cx="2671624" cy="3222684"/>
          </a:xfrm>
          <a:prstGeom prst="rect">
            <a:avLst/>
          </a:prstGeom>
        </p:spPr>
      </p:pic>
      <p:pic>
        <p:nvPicPr>
          <p:cNvPr id="8" name="Obraz 7" descr="Obraz zawierający osoba, ubrania, stojący, pozowanie&#10;&#10;Opis wygenerowany automatycznie">
            <a:extLst>
              <a:ext uri="{FF2B5EF4-FFF2-40B4-BE49-F238E27FC236}">
                <a16:creationId xmlns:a16="http://schemas.microsoft.com/office/drawing/2014/main" id="{CB1F8159-CF88-79CF-FEC8-D2A1CEB5B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4" y="409501"/>
            <a:ext cx="4295708" cy="32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9EF9040-53F6-71BD-07B6-61EB3F84C0CE}"/>
              </a:ext>
            </a:extLst>
          </p:cNvPr>
          <p:cNvSpPr/>
          <p:nvPr/>
        </p:nvSpPr>
        <p:spPr>
          <a:xfrm>
            <a:off x="908538" y="1024400"/>
            <a:ext cx="7807570" cy="54706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pl-PL" sz="2500" dirty="0">
              <a:latin typeface="Archivo Narrow" panose="02000000000000000000" pitchFamily="2" charset="-18"/>
            </a:endParaRPr>
          </a:p>
          <a:p>
            <a:pPr lvl="1"/>
            <a:r>
              <a:rPr lang="pl-PL" sz="2500" dirty="0">
                <a:latin typeface="Archivo Narrow" panose="02000000000000000000" pitchFamily="2" charset="-18"/>
              </a:rPr>
              <a:t>Ja sam, nasza córka Ewa, najbliżsi przyjaciele i znajomi, </a:t>
            </a:r>
            <a:br>
              <a:rPr lang="pl-PL" sz="2500" dirty="0">
                <a:latin typeface="Archivo Narrow" panose="02000000000000000000" pitchFamily="2" charset="-18"/>
              </a:rPr>
            </a:br>
            <a:r>
              <a:rPr lang="pl-PL" sz="2500" dirty="0">
                <a:latin typeface="Archivo Narrow" panose="02000000000000000000" pitchFamily="2" charset="-18"/>
              </a:rPr>
              <a:t>tracimy z jej odejściem mądre i dojrzałe spojrzenie na życie, barwną Osobowość i Wrażliwość na piękno, lojalną i głęboką Przyjaźń, i co najważniejsze Miłość, </a:t>
            </a:r>
          </a:p>
          <a:p>
            <a:r>
              <a:rPr lang="pl-PL" sz="2500" dirty="0">
                <a:latin typeface="Archivo Narrow" panose="02000000000000000000" pitchFamily="2" charset="-18"/>
              </a:rPr>
              <a:t>      którą nas otaczała…</a:t>
            </a:r>
          </a:p>
          <a:p>
            <a:endParaRPr lang="pl-PL" sz="2500" dirty="0">
              <a:latin typeface="Archivo Narrow" panose="02000000000000000000" pitchFamily="2" charset="-18"/>
            </a:endParaRPr>
          </a:p>
          <a:p>
            <a:pPr lvl="1"/>
            <a:r>
              <a:rPr lang="pl-PL" sz="2500" dirty="0">
                <a:latin typeface="Archivo Narrow" panose="02000000000000000000" pitchFamily="2" charset="-18"/>
              </a:rPr>
              <a:t>Głęboko wierzę, że jest wielu lekarzy, </a:t>
            </a:r>
          </a:p>
          <a:p>
            <a:pPr lvl="1"/>
            <a:r>
              <a:rPr lang="pl-PL" sz="2500" dirty="0">
                <a:latin typeface="Archivo Narrow" panose="02000000000000000000" pitchFamily="2" charset="-18"/>
              </a:rPr>
              <a:t>którzy zainspirowani Jej Postawą, będą </a:t>
            </a:r>
          </a:p>
          <a:p>
            <a:pPr lvl="1"/>
            <a:r>
              <a:rPr lang="pl-PL" sz="2500" dirty="0">
                <a:latin typeface="Archivo Narrow" panose="02000000000000000000" pitchFamily="2" charset="-18"/>
              </a:rPr>
              <a:t> podążali drogą kompetentnego, </a:t>
            </a:r>
          </a:p>
          <a:p>
            <a:pPr lvl="1"/>
            <a:r>
              <a:rPr lang="pl-PL" sz="2500" dirty="0">
                <a:latin typeface="Archivo Narrow" panose="02000000000000000000" pitchFamily="2" charset="-18"/>
              </a:rPr>
              <a:t>ale jednocześnie szlachetnego i </a:t>
            </a:r>
          </a:p>
          <a:p>
            <a:pPr lvl="1"/>
            <a:r>
              <a:rPr lang="pl-PL" sz="2500" dirty="0">
                <a:latin typeface="Archivo Narrow" panose="02000000000000000000" pitchFamily="2" charset="-18"/>
              </a:rPr>
              <a:t>humanistycznego wsparcia Pacjenta</a:t>
            </a:r>
          </a:p>
          <a:p>
            <a:pPr algn="ctr"/>
            <a:r>
              <a:rPr lang="pl-PL" sz="2500" dirty="0">
                <a:latin typeface="Archivo Narrow" panose="02000000000000000000" pitchFamily="2" charset="-18"/>
              </a:rPr>
              <a:t>           </a:t>
            </a:r>
          </a:p>
          <a:p>
            <a:pPr algn="ctr"/>
            <a:r>
              <a:rPr lang="pl-PL" sz="2500" i="1" dirty="0">
                <a:latin typeface="Archivo Narrow" panose="02000000000000000000" pitchFamily="2" charset="-18"/>
              </a:rPr>
              <a:t>                                                               Andrzej  Starzyński      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23121D-497A-E51D-EDAA-ECF05D837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83" y="3170285"/>
            <a:ext cx="1545995" cy="26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5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CFD4E84-F064-67EC-B745-2FE4DE575C91}"/>
              </a:ext>
            </a:extLst>
          </p:cNvPr>
          <p:cNvSpPr/>
          <p:nvPr/>
        </p:nvSpPr>
        <p:spPr>
          <a:xfrm>
            <a:off x="1003761" y="418277"/>
            <a:ext cx="7695029" cy="2083185"/>
          </a:xfrm>
          <a:prstGeom prst="rect">
            <a:avLst/>
          </a:prstGeom>
          <a:solidFill>
            <a:srgbClr val="36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dirty="0">
                <a:latin typeface="Archivo Narrow" panose="02000000000000000000" pitchFamily="2" charset="-18"/>
              </a:rPr>
              <a:t>Pamiętamy o tym co zrobiła Profesor Teresa Starzyńska</a:t>
            </a:r>
          </a:p>
          <a:p>
            <a:pPr marL="342900" indent="-342900" algn="ctr">
              <a:buFontTx/>
              <a:buChar char="-"/>
            </a:pPr>
            <a:r>
              <a:rPr lang="pl-PL" sz="2500" dirty="0">
                <a:latin typeface="Archivo Narrow" panose="02000000000000000000" pitchFamily="2" charset="-18"/>
              </a:rPr>
              <a:t>dla Pacjentów</a:t>
            </a:r>
          </a:p>
          <a:p>
            <a:pPr marL="342900" indent="-342900" algn="ctr">
              <a:buFontTx/>
              <a:buChar char="-"/>
            </a:pPr>
            <a:r>
              <a:rPr lang="pl-PL" sz="2500" dirty="0">
                <a:latin typeface="Archivo Narrow" panose="02000000000000000000" pitchFamily="2" charset="-18"/>
              </a:rPr>
              <a:t>dla Lekarzy </a:t>
            </a:r>
          </a:p>
          <a:p>
            <a:pPr marL="342900" indent="-342900" algn="ctr">
              <a:buFontTx/>
              <a:buChar char="-"/>
            </a:pPr>
            <a:r>
              <a:rPr lang="pl-PL" sz="2500" dirty="0">
                <a:latin typeface="Archivo Narrow" panose="02000000000000000000" pitchFamily="2" charset="-18"/>
              </a:rPr>
              <a:t> dla Młodych Naukowców </a:t>
            </a:r>
          </a:p>
        </p:txBody>
      </p:sp>
      <p:pic>
        <p:nvPicPr>
          <p:cNvPr id="4" name="Obraz 3" descr="Obraz zawierający tekst, okno, obraz&#10;&#10;Opis wygenerowany automatycznie">
            <a:extLst>
              <a:ext uri="{FF2B5EF4-FFF2-40B4-BE49-F238E27FC236}">
                <a16:creationId xmlns:a16="http://schemas.microsoft.com/office/drawing/2014/main" id="{621C632F-8CAD-E9C1-BC1C-03DE856A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3" y="2817821"/>
            <a:ext cx="2628180" cy="307743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D61BB4F-1033-A9F7-F9EE-072B783731A4}"/>
              </a:ext>
            </a:extLst>
          </p:cNvPr>
          <p:cNvSpPr/>
          <p:nvPr/>
        </p:nvSpPr>
        <p:spPr>
          <a:xfrm>
            <a:off x="3537348" y="4958327"/>
            <a:ext cx="5489997" cy="1860786"/>
          </a:xfrm>
          <a:prstGeom prst="rect">
            <a:avLst/>
          </a:prstGeom>
          <a:solidFill>
            <a:srgbClr val="36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i="1" dirty="0">
                <a:latin typeface="Archivo Narrow" panose="02000000000000000000" pitchFamily="2" charset="-18"/>
              </a:rPr>
              <a:t>Bywają w życiu Ludzie, którzy w pamięci zostają. </a:t>
            </a:r>
          </a:p>
          <a:p>
            <a:pPr algn="ctr"/>
            <a:r>
              <a:rPr lang="pl-PL" sz="2400" i="1" dirty="0">
                <a:latin typeface="Archivo Narrow" panose="02000000000000000000" pitchFamily="2" charset="-18"/>
              </a:rPr>
              <a:t>Choć czas mija, Oni nie przemijają…</a:t>
            </a:r>
            <a:endParaRPr lang="pl-PL" sz="2000" i="1" dirty="0">
              <a:latin typeface="Archivo Narrow" panose="02000000000000000000" pitchFamily="2" charset="-18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33CF72-EA2F-1724-BD90-7FABB0E3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36" y="2409567"/>
            <a:ext cx="2488122" cy="25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4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logo&#10;&#10;Opis wygenerowany automatycznie">
            <a:extLst>
              <a:ext uri="{FF2B5EF4-FFF2-40B4-BE49-F238E27FC236}">
                <a16:creationId xmlns:a16="http://schemas.microsoft.com/office/drawing/2014/main" id="{A75C474E-8427-90DE-A4D0-C154EB02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2" y="309185"/>
            <a:ext cx="7986255" cy="62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5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galeria, pokój, ramka na zdjęcia&#10;&#10;Opis wygenerowany automatycznie">
            <a:extLst>
              <a:ext uri="{FF2B5EF4-FFF2-40B4-BE49-F238E27FC236}">
                <a16:creationId xmlns:a16="http://schemas.microsoft.com/office/drawing/2014/main" id="{A50B0BD0-71AE-4EDE-05B7-8953A40F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63" y="807766"/>
            <a:ext cx="4430136" cy="5242467"/>
          </a:xfrm>
          <a:prstGeom prst="rect">
            <a:avLst/>
          </a:prstGeom>
        </p:spPr>
      </p:pic>
      <p:pic>
        <p:nvPicPr>
          <p:cNvPr id="2" name="Picture 2" descr="C:\Users\Ewa\Desktop\image.jpeg">
            <a:extLst>
              <a:ext uri="{FF2B5EF4-FFF2-40B4-BE49-F238E27FC236}">
                <a16:creationId xmlns:a16="http://schemas.microsoft.com/office/drawing/2014/main" id="{176B8C21-74D0-432E-3553-D78537B6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3" y="789138"/>
            <a:ext cx="6271590" cy="527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86137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7879</TotalTime>
  <Words>398</Words>
  <Application>Microsoft Office PowerPoint</Application>
  <PresentationFormat>Pokaz na ekranie (4:3)</PresentationFormat>
  <Paragraphs>36</Paragraphs>
  <Slides>6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3" baseType="lpstr">
      <vt:lpstr>Archivo Narrow</vt:lpstr>
      <vt:lpstr>Arial</vt:lpstr>
      <vt:lpstr>Century Schoolbook</vt:lpstr>
      <vt:lpstr>Franklin Gothic Book</vt:lpstr>
      <vt:lpstr>Times New Roman</vt:lpstr>
      <vt:lpstr>Wingdings</vt:lpstr>
      <vt:lpstr>Przycinanie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Prof. dr hab. n. med. Stanisław Czekalski internista, diabetolog, endokrynolog, hipertensjolog, specjalista medycyny nuklearnej, nefrolog</dc:title>
  <dc:subject/>
  <dc:creator>Użytkownik systemu Windows</dc:creator>
  <dc:description/>
  <cp:lastModifiedBy>Dariusz Kajdaniuk</cp:lastModifiedBy>
  <cp:revision>66</cp:revision>
  <dcterms:created xsi:type="dcterms:W3CDTF">2022-06-23T18:53:03Z</dcterms:created>
  <dcterms:modified xsi:type="dcterms:W3CDTF">2023-10-09T13:14:36Z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Pokaz na ekranie (4:3)</vt:lpwstr>
  </property>
  <property fmtid="{D5CDD505-2E9C-101B-9397-08002B2CF9AE}" pid="4" name="Slides">
    <vt:i4>21</vt:i4>
  </property>
</Properties>
</file>